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76" r:id="rId6"/>
    <p:sldId id="264" r:id="rId7"/>
    <p:sldId id="265" r:id="rId8"/>
    <p:sldId id="266" r:id="rId9"/>
    <p:sldId id="271" r:id="rId10"/>
    <p:sldId id="274" r:id="rId11"/>
    <p:sldId id="275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97CEA-CE47-498A-B023-C94EDE27435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C1C9D-9226-4A0E-A560-C095365E3A6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3314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378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3F2F31C-43B9-4CFE-8E4C-959FF795CC90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3CF99E-156B-489A-B53A-55F4BD8E0D92}" type="slidenum">
              <a:rPr lang="de-DE" altLang="de-DE">
                <a:solidFill>
                  <a:prstClr val="black"/>
                </a:solidFill>
              </a:rPr>
              <a:pPr eaLnBrk="1" hangingPunct="1"/>
              <a:t>2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492375"/>
            <a:ext cx="8101012" cy="17589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41888"/>
            <a:ext cx="7596188" cy="1366837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158714984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2ED60F01-698E-460C-A3A5-7637CD0D492A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33555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94513" y="404813"/>
            <a:ext cx="2141537" cy="59769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6273800" cy="59769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4B1337BA-78B6-4D5C-BE60-131FF16AF924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579752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2988" y="404813"/>
            <a:ext cx="7993062" cy="11525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468313" y="1773238"/>
            <a:ext cx="4206875" cy="4608512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827588" y="1773238"/>
            <a:ext cx="4208462" cy="4608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FC51E099-DA9E-457E-AACA-F07C3EDC264B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36679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969885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CE4035FF-D7CA-47F2-90D3-5E8302CF8570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96434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773238"/>
            <a:ext cx="420687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27588" y="1773238"/>
            <a:ext cx="4208462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C77B2738-6E69-4AA8-9859-8868762BFD62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898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42044EA3-21F7-4A3F-A428-AE9E473E479E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00296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AE1098D8-2763-4434-BCF6-650DC101BAB9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44383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08AA3819-07F8-4AC1-A193-876773D9F451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191800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4495A321-FDD3-4F59-AF70-5EF636078597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022025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3AFDED98-F76F-488B-9C30-2B6634BC8EEB}" type="slidenum">
              <a:rPr lang="de-DE" alt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58829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799306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73238"/>
            <a:ext cx="85677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381750"/>
            <a:ext cx="12588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>
                <a:solidFill>
                  <a:srgbClr val="000000"/>
                </a:solidFill>
              </a:rPr>
              <a:t>1 / </a:t>
            </a:r>
            <a:fld id="{9885195E-E2FD-48C5-A6FB-B320CEA13C56}" type="slidenum">
              <a:rPr lang="de-DE" alt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41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pb.de/veranstaltungen/dokumentation/153320/volksgemeinschaft-ausgrenzungsgemeinschaf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sz="2800" b="1" dirty="0" smtClean="0"/>
              <a:t>Neuere Forschungen zur national-sozialistischen „Volksgemeinschaft“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41168"/>
            <a:ext cx="7596188" cy="1366837"/>
          </a:xfrm>
        </p:spPr>
        <p:txBody>
          <a:bodyPr/>
          <a:lstStyle/>
          <a:p>
            <a:pPr eaLnBrk="1" hangingPunct="1"/>
            <a:r>
              <a:rPr lang="de-DE" altLang="de-DE" b="1" dirty="0" smtClean="0"/>
              <a:t>Vortrag beim</a:t>
            </a:r>
          </a:p>
          <a:p>
            <a:pPr eaLnBrk="1" hangingPunct="1"/>
            <a:r>
              <a:rPr lang="de-DE" altLang="de-DE" b="1" dirty="0" smtClean="0"/>
              <a:t>Tag des Geschichtslehrers</a:t>
            </a:r>
          </a:p>
          <a:p>
            <a:pPr eaLnBrk="1" hangingPunct="1"/>
            <a:r>
              <a:rPr lang="de-DE" altLang="de-DE" b="1" dirty="0"/>
              <a:t>i</a:t>
            </a:r>
            <a:r>
              <a:rPr lang="de-DE" altLang="de-DE" b="1" dirty="0" smtClean="0"/>
              <a:t>m Historischen Museum Hannover, 6. 11. 2013</a:t>
            </a:r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7902575" y="5053013"/>
            <a:ext cx="4699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4000">
                <a:solidFill>
                  <a:srgbClr val="000000"/>
                </a:solidFill>
                <a:latin typeface="Arial" charset="0"/>
              </a:rPr>
              <a:t>  </a:t>
            </a:r>
            <a:endParaRPr lang="de-DE" altLang="de-DE" sz="48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30" name="Textfeld 1"/>
          <p:cNvSpPr txBox="1">
            <a:spLocks noChangeArrowheads="1"/>
          </p:cNvSpPr>
          <p:nvPr/>
        </p:nvSpPr>
        <p:spPr bwMode="auto">
          <a:xfrm>
            <a:off x="395536" y="332656"/>
            <a:ext cx="410507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b="1" dirty="0" smtClean="0">
                <a:solidFill>
                  <a:srgbClr val="000000"/>
                </a:solidFill>
                <a:latin typeface="Arial" charset="0"/>
              </a:rPr>
              <a:t>Prof</a:t>
            </a:r>
            <a:r>
              <a:rPr lang="de-DE" altLang="de-DE" sz="1400" b="1" dirty="0">
                <a:solidFill>
                  <a:srgbClr val="000000"/>
                </a:solidFill>
                <a:latin typeface="Arial" charset="0"/>
              </a:rPr>
              <a:t>. Dr. Detlef </a:t>
            </a:r>
            <a:r>
              <a:rPr lang="de-DE" altLang="de-DE" sz="1400" b="1" dirty="0" err="1" smtClean="0">
                <a:solidFill>
                  <a:srgbClr val="000000"/>
                </a:solidFill>
                <a:latin typeface="Arial" charset="0"/>
              </a:rPr>
              <a:t>Schmiechen</a:t>
            </a:r>
            <a:r>
              <a:rPr lang="de-DE" altLang="de-DE" sz="1400" b="1" dirty="0" smtClean="0">
                <a:solidFill>
                  <a:srgbClr val="000000"/>
                </a:solidFill>
                <a:latin typeface="Arial" charset="0"/>
              </a:rPr>
              <a:t>-Ackermann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100" b="1" dirty="0" smtClean="0">
                <a:solidFill>
                  <a:srgbClr val="000000"/>
                </a:solidFill>
                <a:latin typeface="Arial" charset="0"/>
              </a:rPr>
              <a:t>Historisches Seminar / Institut für Didaktik der Demokratie</a:t>
            </a:r>
            <a:endParaRPr lang="de-DE" altLang="de-DE" sz="11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3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224" y="908720"/>
            <a:ext cx="14874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LOGO_Forschungskoll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7443"/>
            <a:ext cx="28575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019649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0912" y="413792"/>
            <a:ext cx="8229600" cy="1143000"/>
          </a:xfrm>
        </p:spPr>
        <p:txBody>
          <a:bodyPr/>
          <a:lstStyle/>
          <a:p>
            <a:r>
              <a:rPr lang="de-DE" sz="2800" dirty="0" smtClean="0"/>
              <a:t>Zum Nachlesen …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745232" y="2070000"/>
            <a:ext cx="4186808" cy="4239320"/>
          </a:xfrm>
        </p:spPr>
        <p:txBody>
          <a:bodyPr/>
          <a:lstStyle/>
          <a:p>
            <a:pPr marL="0" indent="0">
              <a:buNone/>
            </a:pPr>
            <a:r>
              <a:rPr lang="de-DE" sz="1400" dirty="0" smtClean="0"/>
              <a:t>Andrew S. </a:t>
            </a:r>
            <a:r>
              <a:rPr lang="de-DE" sz="1400" dirty="0" err="1" smtClean="0"/>
              <a:t>Bergerson</a:t>
            </a:r>
            <a:r>
              <a:rPr lang="de-DE" sz="1400" dirty="0" smtClean="0"/>
              <a:t>, Die „Machtergreifung“ in Hildesheim 1933, in: Hildesheimer Jahrbuch für Stadt und Stift Hildesheim 77 (2005), S. 187-202.</a:t>
            </a:r>
          </a:p>
          <a:p>
            <a:pPr marL="0" indent="0">
              <a:buNone/>
            </a:pPr>
            <a:endParaRPr lang="de-DE" sz="800" dirty="0"/>
          </a:p>
          <a:p>
            <a:pPr marL="0" indent="0">
              <a:buNone/>
            </a:pPr>
            <a:r>
              <a:rPr lang="de-DE" sz="1400" dirty="0" err="1" smtClean="0"/>
              <a:t>Ders</a:t>
            </a:r>
            <a:r>
              <a:rPr lang="de-DE" sz="1400" dirty="0" smtClean="0"/>
              <a:t>., </a:t>
            </a:r>
            <a:r>
              <a:rPr lang="de-DE" sz="1400" dirty="0" err="1" smtClean="0"/>
              <a:t>Ordinary</a:t>
            </a:r>
            <a:r>
              <a:rPr lang="de-DE" sz="1400" dirty="0" smtClean="0"/>
              <a:t> Germans in </a:t>
            </a:r>
            <a:r>
              <a:rPr lang="de-DE" sz="1400" dirty="0" err="1" smtClean="0"/>
              <a:t>Extraordinary</a:t>
            </a:r>
            <a:r>
              <a:rPr lang="de-DE" sz="1400" dirty="0" smtClean="0"/>
              <a:t> Times. The Nazi Revolution in Hildesheim, </a:t>
            </a:r>
            <a:r>
              <a:rPr lang="de-DE" sz="1400" dirty="0" err="1" smtClean="0"/>
              <a:t>Bloomington</a:t>
            </a:r>
            <a:r>
              <a:rPr lang="de-DE" sz="1400" dirty="0" smtClean="0"/>
              <a:t>/Indianapolis 2004.</a:t>
            </a:r>
          </a:p>
          <a:p>
            <a:pPr marL="0" indent="0">
              <a:buNone/>
            </a:pPr>
            <a:endParaRPr lang="de-DE" sz="800" dirty="0" smtClean="0"/>
          </a:p>
          <a:p>
            <a:pPr marL="0" indent="0">
              <a:buNone/>
            </a:pPr>
            <a:r>
              <a:rPr lang="de-DE" sz="1400" dirty="0" smtClean="0"/>
              <a:t>Detlef </a:t>
            </a:r>
            <a:r>
              <a:rPr lang="de-DE" sz="1400" dirty="0" err="1" smtClean="0"/>
              <a:t>Schmiechen</a:t>
            </a:r>
            <a:r>
              <a:rPr lang="de-DE" sz="1400" dirty="0" smtClean="0"/>
              <a:t>-Ackermann, „Volksgemeinschaft“: Mythos der NS-Propaganda, wirkungsmächtige sozialer Verheißung oder soziale Realität im „Dritten Reich“? – Einführung, in: </a:t>
            </a:r>
            <a:r>
              <a:rPr lang="de-DE" sz="1400" dirty="0" err="1" smtClean="0"/>
              <a:t>ders</a:t>
            </a:r>
            <a:r>
              <a:rPr lang="de-DE" sz="1400" dirty="0" smtClean="0"/>
              <a:t>. (</a:t>
            </a:r>
            <a:r>
              <a:rPr lang="de-DE" sz="1400" dirty="0" err="1" smtClean="0"/>
              <a:t>Hg</a:t>
            </a:r>
            <a:r>
              <a:rPr lang="de-DE" sz="1400" dirty="0"/>
              <a:t>.), </a:t>
            </a:r>
            <a:r>
              <a:rPr lang="de-DE" sz="1400" dirty="0" smtClean="0"/>
              <a:t>Volksgemeinschaft</a:t>
            </a:r>
            <a:r>
              <a:rPr lang="de-DE" sz="1400" dirty="0"/>
              <a:t>“: Mythos der NS-Propaganda, wirkungsmächtige sozialer Verheißung oder soziale Realität im „Dritten Reich</a:t>
            </a:r>
            <a:r>
              <a:rPr lang="de-DE" sz="1400" dirty="0" smtClean="0"/>
              <a:t>“?, Paderborn u.a. 2012, S. 13-53.</a:t>
            </a:r>
            <a:endParaRPr lang="de-DE" sz="1400" dirty="0"/>
          </a:p>
          <a:p>
            <a:endParaRPr lang="de-DE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de-DE" altLang="de-DE">
              <a:solidFill>
                <a:srgbClr val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856" y="188404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5032" y="188404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05064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5032" y="3995428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6012904" y="6021288"/>
            <a:ext cx="2519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Bd. 1-4 der Kollegreihe</a:t>
            </a:r>
            <a:endParaRPr lang="de-DE" sz="1400" dirty="0"/>
          </a:p>
        </p:txBody>
      </p:sp>
      <p:sp>
        <p:nvSpPr>
          <p:cNvPr id="5" name="Textfeld 4"/>
          <p:cNvSpPr txBox="1"/>
          <p:nvPr/>
        </p:nvSpPr>
        <p:spPr>
          <a:xfrm>
            <a:off x="1475656" y="6453336"/>
            <a:ext cx="691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Weitere Informationen im Netz unter www.foko-ns.de.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xmlns="" val="300648919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Ausgewählte erste Zwischenergebnisse </a:t>
            </a:r>
            <a:br>
              <a:rPr lang="de-DE" sz="2800" dirty="0" smtClean="0"/>
            </a:br>
            <a:r>
              <a:rPr lang="de-DE" sz="2800" dirty="0" smtClean="0"/>
              <a:t>aus Studien im Rahmen des NS-Kollegs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de-DE" sz="1600" dirty="0" smtClean="0"/>
              <a:t>Anette Blaschke, Die Reicherntedankfeste vor Ort. Auf der </a:t>
            </a:r>
            <a:r>
              <a:rPr lang="de-DE" sz="1600" smtClean="0"/>
              <a:t>„Hinterbühne</a:t>
            </a:r>
            <a:r>
              <a:rPr lang="de-DE" sz="1600" dirty="0" smtClean="0"/>
              <a:t>“ einer nationalsozialistischen Masseninszenierung, in: Dietmar von </a:t>
            </a:r>
            <a:r>
              <a:rPr lang="de-DE" sz="1600" dirty="0" err="1" smtClean="0"/>
              <a:t>Reeken</a:t>
            </a:r>
            <a:r>
              <a:rPr lang="de-DE" sz="1600" dirty="0" smtClean="0"/>
              <a:t>/Malte </a:t>
            </a:r>
            <a:r>
              <a:rPr lang="de-DE" sz="1600" dirty="0" err="1" smtClean="0"/>
              <a:t>Thießen</a:t>
            </a:r>
            <a:r>
              <a:rPr lang="de-DE" sz="1600" dirty="0" smtClean="0"/>
              <a:t> (</a:t>
            </a:r>
            <a:r>
              <a:rPr lang="de-DE" sz="1600" dirty="0" err="1" smtClean="0"/>
              <a:t>Hg</a:t>
            </a:r>
            <a:r>
              <a:rPr lang="de-DE" sz="1600" dirty="0" smtClean="0"/>
              <a:t>.), Volksgemeinschaft als soziale Praxis. Neue Forschungen zur NS-Geschichte vor Ort, Paderborn u.a. 2013, S. 125-141.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sz="1600" dirty="0" smtClean="0"/>
              <a:t>Christine </a:t>
            </a:r>
            <a:r>
              <a:rPr lang="de-DE" sz="1600" dirty="0" err="1" smtClean="0"/>
              <a:t>Schoenmakers</a:t>
            </a:r>
            <a:r>
              <a:rPr lang="de-DE" sz="1600" dirty="0" smtClean="0"/>
              <a:t>, Gestalter und Hüter der Gemeinschaftsgrenzen. NS-Justiz und „Volksgemeinschaft“, in: von </a:t>
            </a:r>
            <a:r>
              <a:rPr lang="de-DE" sz="1600" dirty="0" err="1" smtClean="0"/>
              <a:t>Reeken</a:t>
            </a:r>
            <a:r>
              <a:rPr lang="de-DE" sz="1600" dirty="0" smtClean="0"/>
              <a:t>/</a:t>
            </a:r>
            <a:r>
              <a:rPr lang="de-DE" sz="1600" dirty="0" err="1" smtClean="0"/>
              <a:t>Thießen</a:t>
            </a:r>
            <a:r>
              <a:rPr lang="de-DE" sz="1600" dirty="0" smtClean="0"/>
              <a:t>, VG als soziale Praxis, S. 209-223.</a:t>
            </a:r>
          </a:p>
          <a:p>
            <a:r>
              <a:rPr lang="de-DE" sz="1600" dirty="0" smtClean="0"/>
              <a:t>Christine </a:t>
            </a:r>
            <a:r>
              <a:rPr lang="de-DE" sz="1600" dirty="0" err="1" smtClean="0"/>
              <a:t>Schoenmakers</a:t>
            </a:r>
            <a:r>
              <a:rPr lang="de-DE" sz="1600" dirty="0" smtClean="0"/>
              <a:t>, „Der Schutz der Volksgemeinschaft […</a:t>
            </a:r>
            <a:r>
              <a:rPr lang="de-DE" sz="1600" dirty="0"/>
              <a:t>]</a:t>
            </a:r>
            <a:r>
              <a:rPr lang="de-DE" sz="1600" dirty="0" smtClean="0"/>
              <a:t> verlangt die schwerste Strafe“. Fremdvölkische vor Gericht 1940-1945, in: Jochen </a:t>
            </a:r>
            <a:r>
              <a:rPr lang="de-DE" sz="1600" dirty="0" err="1" smtClean="0"/>
              <a:t>Oltmer</a:t>
            </a:r>
            <a:r>
              <a:rPr lang="de-DE" sz="1600" dirty="0" smtClean="0"/>
              <a:t> (</a:t>
            </a:r>
            <a:r>
              <a:rPr lang="de-DE" sz="1600" dirty="0" err="1" smtClean="0"/>
              <a:t>Hg</a:t>
            </a:r>
            <a:r>
              <a:rPr lang="de-DE" sz="1600" dirty="0" smtClean="0"/>
              <a:t>.) Nationalsozialistisches Migrationsreime und „Volksgemeinschaft“, Paderborn 2012, S. 91-108.</a:t>
            </a:r>
          </a:p>
          <a:p>
            <a:endParaRPr lang="de-DE" sz="800" dirty="0"/>
          </a:p>
          <a:p>
            <a:r>
              <a:rPr lang="de-DE" sz="1600" dirty="0" smtClean="0"/>
              <a:t>Henry Wahlig, Die Verdrängung jüdischer Sportler aus dem öffentlichen Raum in </a:t>
            </a:r>
            <a:r>
              <a:rPr lang="de-DE" sz="1600" dirty="0"/>
              <a:t>D</a:t>
            </a:r>
            <a:r>
              <a:rPr lang="de-DE" sz="1600" dirty="0" smtClean="0"/>
              <a:t>eutschland, in: von </a:t>
            </a:r>
            <a:r>
              <a:rPr lang="de-DE" sz="1600" dirty="0" err="1" smtClean="0"/>
              <a:t>Reeken</a:t>
            </a:r>
            <a:r>
              <a:rPr lang="de-DE" sz="1600" dirty="0" smtClean="0"/>
              <a:t>/</a:t>
            </a:r>
            <a:r>
              <a:rPr lang="de-DE" sz="1600" dirty="0" err="1" smtClean="0"/>
              <a:t>Thießen</a:t>
            </a:r>
            <a:r>
              <a:rPr lang="de-DE" sz="1600" dirty="0" smtClean="0"/>
              <a:t>, VG als soziale Praxis, S. 257-274.</a:t>
            </a:r>
          </a:p>
          <a:p>
            <a:r>
              <a:rPr lang="de-DE" sz="1600" dirty="0" smtClean="0"/>
              <a:t>Lorenz </a:t>
            </a:r>
            <a:r>
              <a:rPr lang="de-DE" sz="1600" dirty="0" err="1" smtClean="0"/>
              <a:t>Peiffer</a:t>
            </a:r>
            <a:r>
              <a:rPr lang="de-DE" sz="1600" dirty="0" smtClean="0"/>
              <a:t>/Henry Wahlig, Die Exklusion jüdischer Mitglieder aus deutschen Turn- und Sportvereinen im nationalsozialistischen Deutschland, in: </a:t>
            </a:r>
            <a:r>
              <a:rPr lang="de-DE" sz="1600" dirty="0" err="1" smtClean="0"/>
              <a:t>Schmiechen</a:t>
            </a:r>
            <a:r>
              <a:rPr lang="de-DE" sz="1600" dirty="0" smtClean="0"/>
              <a:t>-Ackermann (</a:t>
            </a:r>
            <a:r>
              <a:rPr lang="de-DE" sz="1600" dirty="0" err="1" smtClean="0"/>
              <a:t>Hg</a:t>
            </a:r>
            <a:r>
              <a:rPr lang="de-DE" sz="1600" dirty="0" smtClean="0"/>
              <a:t>.), „Volksgemeinschaft“: Mythos, S. 199-210.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55701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Überblick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772816"/>
            <a:ext cx="7631633" cy="4608512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romanUcPeriod"/>
              <a:defRPr/>
            </a:pPr>
            <a:r>
              <a:rPr lang="de-DE" altLang="de-DE" sz="1800" dirty="0" smtClean="0"/>
              <a:t>Die kontroverse Debatte um „Volksgemeinschaft“ als Leitbegriff neuer Forschungen zur NS-Zeit</a:t>
            </a:r>
          </a:p>
          <a:p>
            <a:pPr marL="971550" lvl="1" indent="-514350" eaLnBrk="1" hangingPunct="1">
              <a:buFont typeface="+mj-lt"/>
              <a:buAutoNum type="romanUcPeriod"/>
              <a:defRPr/>
            </a:pPr>
            <a:endParaRPr lang="de-DE" altLang="de-DE" sz="900" dirty="0" smtClean="0"/>
          </a:p>
          <a:p>
            <a:pPr marL="514350" indent="-514350" eaLnBrk="1" hangingPunct="1">
              <a:buFont typeface="+mj-lt"/>
              <a:buAutoNum type="romanUcPeriod"/>
              <a:defRPr/>
            </a:pPr>
            <a:r>
              <a:rPr lang="de-DE" altLang="de-DE" sz="1800" dirty="0" smtClean="0"/>
              <a:t>„Gemeinschaft“ als Gegenbild zur „Gesellschaft“</a:t>
            </a:r>
          </a:p>
          <a:p>
            <a:pPr marL="514350" indent="-514350" eaLnBrk="1" hangingPunct="1">
              <a:buFont typeface="+mj-lt"/>
              <a:buAutoNum type="romanUcPeriod"/>
              <a:defRPr/>
            </a:pPr>
            <a:endParaRPr lang="de-DE" altLang="de-DE" sz="800" dirty="0" smtClean="0"/>
          </a:p>
          <a:p>
            <a:pPr marL="514350" indent="-514350" eaLnBrk="1" hangingPunct="1">
              <a:buFont typeface="+mj-lt"/>
              <a:buAutoNum type="romanUcPeriod"/>
              <a:defRPr/>
            </a:pPr>
            <a:r>
              <a:rPr lang="de-DE" altLang="de-DE" sz="1800" dirty="0" smtClean="0"/>
              <a:t>Plädoyer für einen grundlegenden Perspektivenwechsel in der NS-Forschung</a:t>
            </a:r>
          </a:p>
          <a:p>
            <a:pPr marL="514350" indent="-514350" eaLnBrk="1" hangingPunct="1">
              <a:buFont typeface="+mj-lt"/>
              <a:buAutoNum type="romanUcPeriod"/>
              <a:defRPr/>
            </a:pPr>
            <a:endParaRPr lang="de-DE" altLang="de-DE" sz="800" dirty="0" smtClean="0"/>
          </a:p>
          <a:p>
            <a:pPr marL="514350" indent="-514350" eaLnBrk="1" hangingPunct="1">
              <a:buFont typeface="+mj-lt"/>
              <a:buAutoNum type="romanUcPeriod"/>
              <a:defRPr/>
            </a:pPr>
            <a:r>
              <a:rPr lang="de-DE" altLang="de-DE" sz="1800" dirty="0" smtClean="0"/>
              <a:t>Motive für das „Mitmachen“ in der „Volksgemeinschaft“ – ein multikausales Modell als Erklärungsansatz</a:t>
            </a:r>
          </a:p>
          <a:p>
            <a:pPr marL="514350" indent="-514350" eaLnBrk="1" hangingPunct="1">
              <a:buFont typeface="+mj-lt"/>
              <a:buAutoNum type="romanUcPeriod"/>
              <a:defRPr/>
            </a:pPr>
            <a:endParaRPr lang="de-DE" altLang="de-DE" sz="800" dirty="0"/>
          </a:p>
          <a:p>
            <a:pPr marL="514350" indent="-514350" eaLnBrk="1" hangingPunct="1">
              <a:buFont typeface="+mj-lt"/>
              <a:buAutoNum type="romanUcPeriod"/>
              <a:defRPr/>
            </a:pPr>
            <a:r>
              <a:rPr lang="de-DE" altLang="de-DE" sz="1800" dirty="0" smtClean="0"/>
              <a:t>Drei Blicke in die empirische Praxis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de-DE" altLang="de-DE" sz="1600" dirty="0" smtClean="0"/>
              <a:t>Ein Bild und viele Fragen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de-DE" altLang="de-DE" sz="1600" dirty="0" smtClean="0"/>
              <a:t>Eine kleine Geste und ihre erheblichen Konsequenzen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de-DE" altLang="de-DE" sz="1600" dirty="0" smtClean="0"/>
              <a:t>Ein Begriff und viele subjektive Aneignungen</a:t>
            </a:r>
          </a:p>
          <a:p>
            <a:pPr marL="514350" indent="-514350" eaLnBrk="1" hangingPunct="1">
              <a:buFont typeface="+mj-lt"/>
              <a:buAutoNum type="romanUcPeriod"/>
              <a:defRPr/>
            </a:pPr>
            <a:endParaRPr lang="de-DE" altLang="de-DE" sz="800" dirty="0"/>
          </a:p>
          <a:p>
            <a:pPr marL="0" indent="0" eaLnBrk="1" hangingPunct="1">
              <a:buNone/>
              <a:defRPr/>
            </a:pPr>
            <a:r>
              <a:rPr lang="de-DE" altLang="de-DE" sz="1800" dirty="0" smtClean="0"/>
              <a:t>VI. Fazit</a:t>
            </a:r>
          </a:p>
          <a:p>
            <a:pPr marL="514350" indent="-514350" eaLnBrk="1" hangingPunct="1">
              <a:buFont typeface="+mj-lt"/>
              <a:buAutoNum type="romanUcPeriod"/>
              <a:defRPr/>
            </a:pPr>
            <a:endParaRPr lang="de-DE" altLang="de-DE" sz="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80B46E74-4D24-419E-BC16-B4C4D137694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5495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Wichtige Diskussionsforen zum Thema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16832"/>
            <a:ext cx="8496175" cy="4608512"/>
          </a:xfrm>
        </p:spPr>
        <p:txBody>
          <a:bodyPr/>
          <a:lstStyle/>
          <a:p>
            <a:r>
              <a:rPr lang="de-DE" sz="1800" dirty="0" smtClean="0"/>
              <a:t>10/2008 Historikertag Dresden: Sektion zum Thema „Ungleichhei</a:t>
            </a:r>
            <a:r>
              <a:rPr lang="de-DE" sz="1800" dirty="0"/>
              <a:t>t</a:t>
            </a:r>
            <a:r>
              <a:rPr lang="de-DE" sz="1800" dirty="0" smtClean="0"/>
              <a:t>en in der nationalsozialistischen Volksgemeinschaft“</a:t>
            </a:r>
          </a:p>
          <a:p>
            <a:r>
              <a:rPr lang="de-DE" sz="1800" dirty="0" smtClean="0"/>
              <a:t>10/2009 Hannover: „‘Volksgemeinschaft‘:  Mythos der NS-</a:t>
            </a:r>
            <a:r>
              <a:rPr lang="de-DE" sz="1800" dirty="0" err="1" smtClean="0"/>
              <a:t>Propagan</a:t>
            </a:r>
            <a:r>
              <a:rPr lang="de-DE" sz="1800" dirty="0" smtClean="0"/>
              <a:t>-da, wirkungsmächtige soziale Verheißung  oder soziale Realität im ‚Dritten Reich‘?“ - Auftakttagung des Niedersächsischen Forschungs-kollegs</a:t>
            </a:r>
          </a:p>
          <a:p>
            <a:r>
              <a:rPr lang="de-DE" sz="1800" dirty="0" smtClean="0"/>
              <a:t>03/2010 London, Konferenz am Deutschen Historischen Institut: „German Society in </a:t>
            </a:r>
            <a:r>
              <a:rPr lang="de-DE" sz="1800" dirty="0" err="1" smtClean="0"/>
              <a:t>the</a:t>
            </a:r>
            <a:r>
              <a:rPr lang="de-DE" sz="1800" dirty="0" smtClean="0"/>
              <a:t> Nazi </a:t>
            </a:r>
            <a:r>
              <a:rPr lang="de-DE" sz="1800" dirty="0" err="1" smtClean="0"/>
              <a:t>Era</a:t>
            </a:r>
            <a:r>
              <a:rPr lang="de-DE" sz="1800" dirty="0" smtClean="0"/>
              <a:t>. </a:t>
            </a:r>
            <a:r>
              <a:rPr lang="de-DE" sz="1800" i="1" dirty="0" smtClean="0"/>
              <a:t>Volksgemeinschaft</a:t>
            </a:r>
            <a:r>
              <a:rPr lang="de-DE" sz="1800" dirty="0" smtClean="0"/>
              <a:t> </a:t>
            </a:r>
            <a:r>
              <a:rPr lang="de-DE" sz="1800" dirty="0" err="1" smtClean="0"/>
              <a:t>between</a:t>
            </a:r>
            <a:r>
              <a:rPr lang="de-DE" sz="1800" dirty="0" smtClean="0"/>
              <a:t> </a:t>
            </a:r>
            <a:r>
              <a:rPr lang="de-DE" sz="1800" dirty="0" err="1" smtClean="0"/>
              <a:t>Ideological</a:t>
            </a:r>
            <a:r>
              <a:rPr lang="de-DE" sz="1800" dirty="0" smtClean="0"/>
              <a:t> </a:t>
            </a:r>
            <a:r>
              <a:rPr lang="de-DE" sz="1800" dirty="0" err="1" smtClean="0"/>
              <a:t>Projection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Social</a:t>
            </a:r>
            <a:r>
              <a:rPr lang="de-DE" sz="1800" dirty="0" smtClean="0"/>
              <a:t> Practice“</a:t>
            </a:r>
          </a:p>
          <a:p>
            <a:r>
              <a:rPr lang="de-DE" sz="1800" dirty="0" smtClean="0"/>
              <a:t>11/2010 Berlin, Deutsches Historisches Museum: „</a:t>
            </a:r>
            <a:r>
              <a:rPr lang="de-DE" sz="1800" dirty="0" err="1" smtClean="0"/>
              <a:t>Nationalsozialis</a:t>
            </a:r>
            <a:r>
              <a:rPr lang="de-DE" sz="1800" dirty="0" smtClean="0"/>
              <a:t>-tisches Migrationsregime und ‚Volksgemeinschaft‘“</a:t>
            </a:r>
          </a:p>
          <a:p>
            <a:r>
              <a:rPr lang="de-DE" sz="1800" dirty="0" smtClean="0"/>
              <a:t>02/2012 Oldenburg: „‘Volksgemeinschaft‘ als soziale Praxis. Neue Forschungen zur NS-Gesellschaft vor Ort“</a:t>
            </a:r>
          </a:p>
          <a:p>
            <a:r>
              <a:rPr lang="de-DE" sz="1800" dirty="0" smtClean="0"/>
              <a:t>In Planung: 06/2015 Hannover: Abschlusskonferenz des Kollegs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5446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0912" y="404664"/>
            <a:ext cx="8229600" cy="1143000"/>
          </a:xfrm>
        </p:spPr>
        <p:txBody>
          <a:bodyPr/>
          <a:lstStyle/>
          <a:p>
            <a:r>
              <a:rPr lang="de-DE" sz="2800" dirty="0">
                <a:solidFill>
                  <a:srgbClr val="FFFFFF"/>
                </a:solidFill>
              </a:rPr>
              <a:t>Ausgewählte Pro- und Contra-Positionen in der laufenden Debatte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89248" y="2174875"/>
            <a:ext cx="3538736" cy="3951288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 smtClean="0"/>
              <a:t>Pro:</a:t>
            </a:r>
          </a:p>
          <a:p>
            <a:pPr marL="0" indent="0">
              <a:buNone/>
            </a:pPr>
            <a:endParaRPr lang="de-DE" sz="1800" dirty="0" smtClean="0"/>
          </a:p>
          <a:p>
            <a:r>
              <a:rPr lang="de-DE" sz="1800" dirty="0" smtClean="0"/>
              <a:t>Michael Wildt</a:t>
            </a:r>
          </a:p>
          <a:p>
            <a:pPr marL="0" indent="0">
              <a:buNone/>
            </a:pPr>
            <a:endParaRPr lang="de-DE" sz="1800" dirty="0" smtClean="0"/>
          </a:p>
          <a:p>
            <a:r>
              <a:rPr lang="de-DE" sz="1800" dirty="0" smtClean="0"/>
              <a:t>Frank </a:t>
            </a:r>
            <a:r>
              <a:rPr lang="de-DE" sz="1800" dirty="0" err="1" smtClean="0"/>
              <a:t>Bajohr</a:t>
            </a:r>
            <a:endParaRPr lang="de-DE" sz="1800" dirty="0" smtClean="0"/>
          </a:p>
          <a:p>
            <a:pPr marL="0" indent="0">
              <a:buNone/>
            </a:pPr>
            <a:endParaRPr lang="de-DE" sz="1800" dirty="0" smtClean="0"/>
          </a:p>
          <a:p>
            <a:r>
              <a:rPr lang="de-DE" sz="1800" dirty="0" smtClean="0"/>
              <a:t>Andreas Wirsching</a:t>
            </a:r>
            <a:endParaRPr lang="de-DE" sz="18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 smtClean="0"/>
              <a:t>Contra:</a:t>
            </a:r>
          </a:p>
          <a:p>
            <a:endParaRPr lang="de-DE" sz="1800" dirty="0"/>
          </a:p>
          <a:p>
            <a:r>
              <a:rPr lang="de-DE" sz="1800" dirty="0" smtClean="0"/>
              <a:t>Hans Mommsen</a:t>
            </a:r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 smtClean="0"/>
              <a:t>Rüdiger </a:t>
            </a:r>
            <a:r>
              <a:rPr lang="de-DE" sz="1800" dirty="0" err="1" smtClean="0"/>
              <a:t>Hachtmann</a:t>
            </a:r>
            <a:endParaRPr lang="de-DE" sz="1800" dirty="0" smtClean="0"/>
          </a:p>
          <a:p>
            <a:endParaRPr lang="de-DE" sz="1800" dirty="0"/>
          </a:p>
          <a:p>
            <a:r>
              <a:rPr lang="de-DE" sz="1800" dirty="0" smtClean="0"/>
              <a:t>Ian Kershaw</a:t>
            </a:r>
            <a:endParaRPr lang="de-DE" sz="1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42044EA3-21F7-4A3F-A428-AE9E473E479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5456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0912" y="404664"/>
            <a:ext cx="8229600" cy="1143000"/>
          </a:xfrm>
        </p:spPr>
        <p:txBody>
          <a:bodyPr/>
          <a:lstStyle/>
          <a:p>
            <a:r>
              <a:rPr lang="de-DE" sz="2800" dirty="0" smtClean="0">
                <a:solidFill>
                  <a:srgbClr val="FFFFFF"/>
                </a:solidFill>
              </a:rPr>
              <a:t>Pro- </a:t>
            </a:r>
            <a:r>
              <a:rPr lang="de-DE" sz="2800" dirty="0">
                <a:solidFill>
                  <a:srgbClr val="FFFFFF"/>
                </a:solidFill>
              </a:rPr>
              <a:t>und </a:t>
            </a:r>
            <a:r>
              <a:rPr lang="de-DE" sz="2800" dirty="0" smtClean="0">
                <a:solidFill>
                  <a:srgbClr val="FFFFFF"/>
                </a:solidFill>
              </a:rPr>
              <a:t>Contra-Argumente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27584" y="1772816"/>
            <a:ext cx="3744416" cy="4353347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Pro</a:t>
            </a:r>
            <a:r>
              <a:rPr lang="de-DE" sz="1800" dirty="0" smtClean="0"/>
              <a:t>: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sz="1600" dirty="0"/>
              <a:t>H</a:t>
            </a:r>
            <a:r>
              <a:rPr lang="de-DE" sz="1600" dirty="0" smtClean="0"/>
              <a:t>euristischer Wert durch Er-schließen neuer Fragen.</a:t>
            </a:r>
          </a:p>
          <a:p>
            <a:r>
              <a:rPr lang="de-DE" sz="1600" dirty="0" smtClean="0"/>
              <a:t>Der analytischer Blick richtet sich auf </a:t>
            </a:r>
            <a:r>
              <a:rPr lang="de-DE" sz="1600" dirty="0"/>
              <a:t>s</a:t>
            </a:r>
            <a:r>
              <a:rPr lang="de-DE" sz="1600" dirty="0" smtClean="0"/>
              <a:t>oziale Praxen in der „VG“.</a:t>
            </a:r>
          </a:p>
          <a:p>
            <a:r>
              <a:rPr lang="de-DE" sz="1600" dirty="0" smtClean="0"/>
              <a:t>Die erfahrungsgeschichtliche Dimension rückt in den Blick: Hoffnungen, Erwartungen …</a:t>
            </a:r>
          </a:p>
          <a:p>
            <a:r>
              <a:rPr lang="de-DE" sz="1600" dirty="0" smtClean="0"/>
              <a:t>„VG“ umfasst sowohl Inklusion wie Exklusion.</a:t>
            </a:r>
          </a:p>
          <a:p>
            <a:r>
              <a:rPr lang="de-DE" sz="1600" dirty="0" smtClean="0"/>
              <a:t>Die große Dynamik einer „Verheißungskultur“ wird greifbar.</a:t>
            </a:r>
            <a:endParaRPr lang="de-DE" sz="16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6016" y="1772816"/>
            <a:ext cx="3960440" cy="4353347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Contra:</a:t>
            </a:r>
          </a:p>
          <a:p>
            <a:endParaRPr lang="de-DE" sz="1600" dirty="0"/>
          </a:p>
          <a:p>
            <a:r>
              <a:rPr lang="de-DE" sz="1600" dirty="0"/>
              <a:t>S</a:t>
            </a:r>
            <a:r>
              <a:rPr lang="de-DE" sz="1600" dirty="0" smtClean="0"/>
              <a:t>oziale Ungleichheiten </a:t>
            </a:r>
            <a:r>
              <a:rPr lang="de-DE" sz="1600" dirty="0" err="1" smtClean="0"/>
              <a:t>bestan</a:t>
            </a:r>
            <a:r>
              <a:rPr lang="de-DE" sz="1600" dirty="0" smtClean="0"/>
              <a:t>-den fort: keine egalitäre „VG“!</a:t>
            </a:r>
          </a:p>
          <a:p>
            <a:r>
              <a:rPr lang="de-DE" sz="1600" dirty="0" smtClean="0"/>
              <a:t>Die Wirkung der „VG“-</a:t>
            </a:r>
            <a:r>
              <a:rPr lang="de-DE" sz="1600" dirty="0" err="1" smtClean="0"/>
              <a:t>Propagan</a:t>
            </a:r>
            <a:r>
              <a:rPr lang="de-DE" sz="1600" dirty="0" smtClean="0"/>
              <a:t>-da war nur vorübergehend und auf die Mittelschichten begrenzt.</a:t>
            </a:r>
          </a:p>
          <a:p>
            <a:r>
              <a:rPr lang="de-DE" sz="1600" dirty="0" smtClean="0"/>
              <a:t>Man sitze einer Selbststilisierung der Nazis auf.</a:t>
            </a:r>
            <a:endParaRPr lang="de-DE" sz="1600" dirty="0"/>
          </a:p>
          <a:p>
            <a:r>
              <a:rPr lang="de-DE" sz="1600" dirty="0" smtClean="0"/>
              <a:t>„VG“ ist ein Quellenbegriff und kein Analysebegriff; seine Nut-</a:t>
            </a:r>
            <a:r>
              <a:rPr lang="de-DE" sz="1600" dirty="0" err="1" smtClean="0"/>
              <a:t>zung</a:t>
            </a:r>
            <a:r>
              <a:rPr lang="de-DE" sz="1600" dirty="0" smtClean="0"/>
              <a:t> sei </a:t>
            </a:r>
            <a:r>
              <a:rPr lang="de-DE" sz="1600" dirty="0" err="1" smtClean="0"/>
              <a:t>mißverständlich</a:t>
            </a:r>
            <a:r>
              <a:rPr lang="de-DE" sz="1600" dirty="0" smtClean="0"/>
              <a:t>.</a:t>
            </a:r>
            <a:endParaRPr lang="de-DE" sz="1600" dirty="0"/>
          </a:p>
          <a:p>
            <a:r>
              <a:rPr lang="de-DE" sz="1600" dirty="0" smtClean="0"/>
              <a:t>Der Blick auf die „VG“ verfehle den Kern des NS-Regimes.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42044EA3-21F7-4A3F-A428-AE9E473E479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6464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Statement </a:t>
            </a:r>
            <a:r>
              <a:rPr lang="de-DE" sz="2800" dirty="0"/>
              <a:t>N</a:t>
            </a:r>
            <a:r>
              <a:rPr lang="de-DE" sz="2800" dirty="0" smtClean="0"/>
              <a:t>orbert Frei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600" y="2060848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  <a:r>
              <a:rPr lang="de-DE" dirty="0" smtClean="0"/>
              <a:t>uf der 4. </a:t>
            </a:r>
            <a:r>
              <a:rPr lang="de-DE" dirty="0"/>
              <a:t>I</a:t>
            </a:r>
            <a:r>
              <a:rPr lang="de-DE" dirty="0" smtClean="0"/>
              <a:t>nternationalen Konferenz zur Holocaustforschung mit dem Thema „Volksgemeinschaft – Ausgrenzungsgemein-</a:t>
            </a:r>
            <a:r>
              <a:rPr lang="de-DE" dirty="0" err="1" smtClean="0"/>
              <a:t>schaft</a:t>
            </a:r>
            <a:r>
              <a:rPr lang="de-DE" dirty="0" smtClean="0"/>
              <a:t>“ veranstaltet von der Bundeszentrale für politische Bildung im   Januar 2013 in Berlin</a:t>
            </a:r>
          </a:p>
          <a:p>
            <a:endParaRPr lang="de-DE" dirty="0"/>
          </a:p>
          <a:p>
            <a:r>
              <a:rPr lang="de-DE" dirty="0" smtClean="0">
                <a:hlinkClick r:id="rId2"/>
              </a:rPr>
              <a:t>http://www.bpb.de/veranstaltungen/dokumentation/153320/volksgemeinschaft-ausgrenzungsgemeinschaft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059832" y="4437112"/>
            <a:ext cx="60841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Literaturhinweis: </a:t>
            </a:r>
          </a:p>
          <a:p>
            <a:r>
              <a:rPr lang="de-DE" dirty="0" smtClean="0"/>
              <a:t>Norbert Frei, in: „Volksgemeinschaft“. Erfahrungsgeschichte und Lebenswirklichkeit der Hitler-Zeit, in: </a:t>
            </a:r>
            <a:r>
              <a:rPr lang="de-DE" dirty="0" err="1" smtClean="0"/>
              <a:t>ders</a:t>
            </a:r>
            <a:r>
              <a:rPr lang="de-DE" dirty="0" smtClean="0"/>
              <a:t>., 1945 und wir. Das Dritte Reich im Bewusstsein der Deutschen, München 2009, S. 121-142.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5941209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993062" cy="1152525"/>
          </a:xfrm>
        </p:spPr>
        <p:txBody>
          <a:bodyPr/>
          <a:lstStyle/>
          <a:p>
            <a:r>
              <a:rPr lang="de-DE" sz="2800" dirty="0" smtClean="0"/>
              <a:t>Ausgewählte Literatur zum Abschnitt „Gemeinschaft“ vs. „Gesellschaft“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132856"/>
            <a:ext cx="8567737" cy="4176464"/>
          </a:xfrm>
        </p:spPr>
        <p:txBody>
          <a:bodyPr/>
          <a:lstStyle/>
          <a:p>
            <a:r>
              <a:rPr lang="de-DE" sz="1600" dirty="0" smtClean="0"/>
              <a:t>Ferdinand Tönnies, Gemeinschaft und Gesellschaft. Grundbegriffe der reinen Soziologie, Darmstadt 1972 [erstmals 1887].</a:t>
            </a:r>
          </a:p>
          <a:p>
            <a:r>
              <a:rPr lang="de-DE" sz="1600" dirty="0" smtClean="0"/>
              <a:t>Max Scheler, Vom Umsturz der Werte. Abhandlungen und Aufsätze [erstmals 1919], in: </a:t>
            </a:r>
            <a:r>
              <a:rPr lang="de-DE" sz="1600" dirty="0" err="1" smtClean="0"/>
              <a:t>ders</a:t>
            </a:r>
            <a:r>
              <a:rPr lang="de-DE" sz="1600" dirty="0" smtClean="0"/>
              <a:t>., Gesammelte Werke, Bd. 3 Bern 1955, 4. Aufl.</a:t>
            </a:r>
          </a:p>
          <a:p>
            <a:r>
              <a:rPr lang="de-DE" sz="1600" dirty="0" smtClean="0"/>
              <a:t>Max Weber, Wirtschaft und Gesellschaft. Grundriss der verstehenden Soziologie, Tübingen 1976, 5. Aufl.</a:t>
            </a:r>
          </a:p>
          <a:p>
            <a:r>
              <a:rPr lang="de-DE" sz="1600" dirty="0" smtClean="0"/>
              <a:t>Benedict Anderson, Die Erfindung der Nation. Zur Karriere eines folgenreichen Konzeptes, Frankfurt am Main/New York 1996.</a:t>
            </a:r>
          </a:p>
          <a:p>
            <a:r>
              <a:rPr lang="de-DE" sz="1600" dirty="0" smtClean="0"/>
              <a:t>Helmuth Plessner, Grenzen der Gemeinschaft. Eine Kritik dessozialen Radikalismus, Bonn 1924.</a:t>
            </a:r>
          </a:p>
          <a:p>
            <a:r>
              <a:rPr lang="de-DE" sz="1600" dirty="0" smtClean="0"/>
              <a:t>Steffen </a:t>
            </a:r>
            <a:r>
              <a:rPr lang="de-DE" sz="1600" dirty="0" err="1" smtClean="0"/>
              <a:t>Bruendel</a:t>
            </a:r>
            <a:r>
              <a:rPr lang="de-DE" sz="1600" dirty="0" smtClean="0"/>
              <a:t>, Volksgemeinschaft oder Volksstaat. Die „Ideen von 1914“ und die Neuordnung Deutschlands nach dem Ersten Weltkrieg, Berlin 2003.</a:t>
            </a:r>
            <a:endParaRPr lang="de-DE" sz="1600" dirty="0"/>
          </a:p>
          <a:p>
            <a:r>
              <a:rPr lang="de-DE" sz="1600" dirty="0" smtClean="0"/>
              <a:t>Norbert Götz, Ungleiche Geschwister. Die Konstruktion von nationalsozialistischer Volksgemeinschaft und schwedischem Volksheim, Baden-Baden 2001.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9870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Ein Beispiel für neue Forschungsperspektiven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99592" y="1916832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Statement </a:t>
            </a:r>
            <a:r>
              <a:rPr lang="de-DE" dirty="0" err="1" smtClean="0"/>
              <a:t>Elissa</a:t>
            </a:r>
            <a:r>
              <a:rPr lang="de-DE" dirty="0" smtClean="0"/>
              <a:t> </a:t>
            </a:r>
            <a:r>
              <a:rPr lang="de-DE" dirty="0" err="1" smtClean="0"/>
              <a:t>Mailander</a:t>
            </a:r>
            <a:r>
              <a:rPr lang="de-DE" dirty="0" smtClean="0"/>
              <a:t> (Paris) </a:t>
            </a:r>
          </a:p>
          <a:p>
            <a:endParaRPr lang="de-DE" dirty="0" smtClean="0"/>
          </a:p>
          <a:p>
            <a:r>
              <a:rPr lang="de-DE" dirty="0" smtClean="0"/>
              <a:t>auf der 4. </a:t>
            </a:r>
            <a:r>
              <a:rPr lang="de-DE" dirty="0"/>
              <a:t>I</a:t>
            </a:r>
            <a:r>
              <a:rPr lang="de-DE" dirty="0" smtClean="0"/>
              <a:t>nternationalen Konferenz zur Holocaustforschung mit dem Thema „Volksgemeinschaft – Ausgrenzungsgemein-</a:t>
            </a:r>
            <a:r>
              <a:rPr lang="de-DE" dirty="0" err="1" smtClean="0"/>
              <a:t>schaft</a:t>
            </a:r>
            <a:r>
              <a:rPr lang="de-DE" dirty="0" smtClean="0"/>
              <a:t>“ veranstaltet von der Bundeszentrale für politische Bildung im   Januar 2013 in Berlin</a:t>
            </a:r>
          </a:p>
          <a:p>
            <a:endParaRPr lang="de-DE" dirty="0" smtClean="0"/>
          </a:p>
          <a:p>
            <a:r>
              <a:rPr lang="de-DE" dirty="0"/>
              <a:t>http://www.bpb.de/veranstaltungen/dokumentation/153695/soziale-dynamiken-alltagskultur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275856" y="4509120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dirty="0" smtClean="0"/>
              <a:t>Literaturhinweis:</a:t>
            </a:r>
          </a:p>
          <a:p>
            <a:r>
              <a:rPr lang="de-DE" dirty="0" err="1" smtClean="0"/>
              <a:t>Elissa</a:t>
            </a:r>
            <a:r>
              <a:rPr lang="de-DE" dirty="0" smtClean="0"/>
              <a:t> Mailänder, Gewalt im Dienstalltag: Aufseherinnen im Konzentrations- und Vernichtungslager Majdanek, Hamburg 2009 (Hamburger Edition).</a:t>
            </a:r>
          </a:p>
        </p:txBody>
      </p:sp>
    </p:spTree>
    <p:extLst>
      <p:ext uri="{BB962C8B-B14F-4D97-AF65-F5344CB8AC3E}">
        <p14:creationId xmlns:p14="http://schemas.microsoft.com/office/powerpoint/2010/main" xmlns="" val="40122677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Motive für das „Mitmachen“ </a:t>
            </a:r>
            <a:br>
              <a:rPr lang="de-DE" sz="2800" dirty="0" smtClean="0"/>
            </a:br>
            <a:r>
              <a:rPr lang="de-DE" sz="2800" dirty="0" smtClean="0"/>
              <a:t>in der „Volksgemeinschaft“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73238"/>
            <a:ext cx="6480720" cy="4608512"/>
          </a:xfrm>
        </p:spPr>
        <p:txBody>
          <a:bodyPr/>
          <a:lstStyle/>
          <a:p>
            <a:endParaRPr lang="de-DE" sz="1800" dirty="0" smtClean="0"/>
          </a:p>
          <a:p>
            <a:endParaRPr lang="de-DE" sz="1800" dirty="0"/>
          </a:p>
          <a:p>
            <a:r>
              <a:rPr lang="de-DE" sz="1800" dirty="0" smtClean="0"/>
              <a:t>Ideologische Affinität</a:t>
            </a:r>
          </a:p>
          <a:p>
            <a:endParaRPr lang="de-DE" sz="1800" dirty="0"/>
          </a:p>
          <a:p>
            <a:r>
              <a:rPr lang="de-DE" sz="1800" dirty="0" smtClean="0"/>
              <a:t>Persuasive Vereinnahmung</a:t>
            </a:r>
          </a:p>
          <a:p>
            <a:endParaRPr lang="de-DE" sz="1800" dirty="0"/>
          </a:p>
          <a:p>
            <a:r>
              <a:rPr lang="de-DE" sz="1800" dirty="0" smtClean="0"/>
              <a:t>Affektive Vereinnahmung</a:t>
            </a:r>
          </a:p>
          <a:p>
            <a:endParaRPr lang="de-DE" sz="1800" dirty="0"/>
          </a:p>
          <a:p>
            <a:r>
              <a:rPr lang="de-DE" sz="1800" dirty="0" smtClean="0"/>
              <a:t>Materielle Verbesserungen</a:t>
            </a:r>
          </a:p>
          <a:p>
            <a:endParaRPr lang="de-DE" sz="1800" dirty="0"/>
          </a:p>
          <a:p>
            <a:r>
              <a:rPr lang="de-DE" sz="1800" dirty="0" smtClean="0"/>
              <a:t>Verheißungen für die Zukunft</a:t>
            </a:r>
            <a:endParaRPr 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1 / </a:t>
            </a:r>
            <a:fld id="{FBF28936-E790-47AC-9F0D-2B3B9243C88E}" type="slidenum">
              <a:rPr lang="de-DE" altLang="de-DE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393660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4_Benutzerdefiniertes Design">
  <a:themeElements>
    <a:clrScheme name="4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Benutzerdefiniertes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1007</Words>
  <Application>Microsoft Office PowerPoint</Application>
  <PresentationFormat>Bildschirmpräsentation (4:3)</PresentationFormat>
  <Paragraphs>122</Paragraphs>
  <Slides>11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4_Benutzerdefiniertes Design</vt:lpstr>
      <vt:lpstr>Neuere Forschungen zur national-sozialistischen „Volksgemeinschaft“</vt:lpstr>
      <vt:lpstr>Überblick </vt:lpstr>
      <vt:lpstr>Wichtige Diskussionsforen zum Thema</vt:lpstr>
      <vt:lpstr>Ausgewählte Pro- und Contra-Positionen in der laufenden Debatte</vt:lpstr>
      <vt:lpstr>Pro- und Contra-Argumente</vt:lpstr>
      <vt:lpstr>Statement Norbert Frei</vt:lpstr>
      <vt:lpstr>Ausgewählte Literatur zum Abschnitt „Gemeinschaft“ vs. „Gesellschaft“</vt:lpstr>
      <vt:lpstr>Ein Beispiel für neue Forschungsperspektiven</vt:lpstr>
      <vt:lpstr>Motive für das „Mitmachen“  in der „Volksgemeinschaft“</vt:lpstr>
      <vt:lpstr>Zum Nachlesen …</vt:lpstr>
      <vt:lpstr>Ausgewählte erste Zwischenergebnisse  aus Studien im Rahmen des NS-Kollegs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Nationalsozialismus – Bewegung und Regime</dc:title>
  <dc:creator>User</dc:creator>
  <cp:lastModifiedBy>Johannes</cp:lastModifiedBy>
  <cp:revision>65</cp:revision>
  <dcterms:created xsi:type="dcterms:W3CDTF">2013-11-03T16:36:36Z</dcterms:created>
  <dcterms:modified xsi:type="dcterms:W3CDTF">2013-11-29T14:11:59Z</dcterms:modified>
</cp:coreProperties>
</file>